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278" r:id="rId3"/>
    <p:sldId id="279" r:id="rId4"/>
    <p:sldId id="269" r:id="rId5"/>
    <p:sldId id="270" r:id="rId6"/>
    <p:sldId id="271" r:id="rId7"/>
    <p:sldId id="272" r:id="rId8"/>
    <p:sldId id="280" r:id="rId9"/>
  </p:sldIdLst>
  <p:sldSz cx="12192000" cy="685800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58892981934914"/>
          <c:y val="8.0815363575138313E-2"/>
          <c:w val="0.46945638802702816"/>
          <c:h val="0.699383598878283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184774896834521E-4"/>
                  <c:y val="-2.05039107207047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89-4D7C-B6ED-3DE52CEBACE6}"/>
                </c:ext>
              </c:extLst>
            </c:dLbl>
            <c:dLbl>
              <c:idx val="1"/>
              <c:layout>
                <c:manualLayout>
                  <c:x val="4.1059426241452915E-3"/>
                  <c:y val="-7.4953266725259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89-4D7C-B6ED-3DE52CEBACE6}"/>
                </c:ext>
              </c:extLst>
            </c:dLbl>
            <c:dLbl>
              <c:idx val="2"/>
              <c:layout>
                <c:manualLayout>
                  <c:x val="-4.3998134272341463E-3"/>
                  <c:y val="-2.21787533740332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89-4D7C-B6ED-3DE52CEBACE6}"/>
                </c:ext>
              </c:extLst>
            </c:dLbl>
            <c:dLbl>
              <c:idx val="3"/>
              <c:layout>
                <c:manualLayout>
                  <c:x val="-3.9101753975366981E-3"/>
                  <c:y val="3.74810602595112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89-4D7C-B6ED-3DE52CEBACE6}"/>
                </c:ext>
              </c:extLst>
            </c:dLbl>
            <c:dLbl>
              <c:idx val="4"/>
              <c:layout>
                <c:manualLayout>
                  <c:x val="-3.0578180906734405E-3"/>
                  <c:y val="1.4992424103804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89-4D7C-B6ED-3DE52CEBACE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Tabelle1!$A$2:$A$6</c:f>
              <c:strCache>
                <c:ptCount val="5"/>
                <c:pt idx="0">
                  <c:v>Mein aktuelles Projekt wurde vorzeitig beendet</c:v>
                </c:pt>
                <c:pt idx="1">
                  <c:v>Ich habe kein Folgeprojekt in Aussicht</c:v>
                </c:pt>
                <c:pt idx="2">
                  <c:v>Ich habe mehr Anfragen</c:v>
                </c:pt>
                <c:pt idx="3">
                  <c:v>Ich merke keine Auswirkungen</c:v>
                </c:pt>
                <c:pt idx="4">
                  <c:v>Sonstiges</c:v>
                </c:pt>
              </c:strCache>
            </c:strRef>
          </c:cat>
          <c:val>
            <c:numRef>
              <c:f>Tabelle1!$B$2:$B$6</c:f>
              <c:numCache>
                <c:formatCode>0.0%</c:formatCode>
                <c:ptCount val="5"/>
                <c:pt idx="0">
                  <c:v>0.19</c:v>
                </c:pt>
                <c:pt idx="1">
                  <c:v>0.31</c:v>
                </c:pt>
                <c:pt idx="2">
                  <c:v>0.05</c:v>
                </c:pt>
                <c:pt idx="3">
                  <c:v>0.33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89-4D7C-B6ED-3DE52CEBAC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5590544"/>
        <c:axId val="415591720"/>
      </c:barChart>
      <c:catAx>
        <c:axId val="415590544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1720"/>
        <c:crosses val="autoZero"/>
        <c:auto val="1"/>
        <c:lblAlgn val="ctr"/>
        <c:lblOffset val="80"/>
        <c:noMultiLvlLbl val="0"/>
      </c:catAx>
      <c:valAx>
        <c:axId val="415591720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0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44691233021326"/>
          <c:y val="8.0815363575138313E-2"/>
          <c:w val="0.46945638802702816"/>
          <c:h val="0.699383598878283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184774896834521E-4"/>
                  <c:y val="-2.05039107207047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DE-4FB4-931D-4B40B7C45412}"/>
                </c:ext>
              </c:extLst>
            </c:dLbl>
            <c:dLbl>
              <c:idx val="1"/>
              <c:layout>
                <c:manualLayout>
                  <c:x val="4.1059426241452915E-3"/>
                  <c:y val="-7.4953266725259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E-4FB4-931D-4B40B7C4541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Tabelle1!$B$2:$B$3</c:f>
              <c:numCache>
                <c:formatCode>0.0%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DE-4FB4-931D-4B40B7C454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5593680"/>
        <c:axId val="415588192"/>
      </c:barChart>
      <c:catAx>
        <c:axId val="415593680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88192"/>
        <c:crosses val="autoZero"/>
        <c:auto val="1"/>
        <c:lblAlgn val="ctr"/>
        <c:lblOffset val="80"/>
        <c:noMultiLvlLbl val="0"/>
      </c:catAx>
      <c:valAx>
        <c:axId val="41558819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3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58588308333993"/>
          <c:y val="8.9070325812864296E-2"/>
          <c:w val="0.46945638802702816"/>
          <c:h val="0.695635414110771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401606578371763E-3"/>
                  <c:y val="-4.056071012115693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BF-456B-B362-E353DC869418}"/>
                </c:ext>
              </c:extLst>
            </c:dLbl>
            <c:dLbl>
              <c:idx val="1"/>
              <c:layout>
                <c:manualLayout>
                  <c:x val="1.6859165479778226E-2"/>
                  <c:y val="4.506745569017436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BF-456B-B362-E353DC869418}"/>
                </c:ext>
              </c:extLst>
            </c:dLbl>
            <c:dLbl>
              <c:idx val="2"/>
              <c:layout>
                <c:manualLayout>
                  <c:x val="2.1862118995052301E-2"/>
                  <c:y val="2.253372784508718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BF-456B-B362-E353DC869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Tabelle1!$A$2:$A$4</c:f>
              <c:strCache>
                <c:ptCount val="3"/>
                <c:pt idx="0">
                  <c:v>Ja</c:v>
                </c:pt>
                <c:pt idx="1">
                  <c:v>Nein ich habe bisher
 keine Zahlung erhalten</c:v>
                </c:pt>
                <c:pt idx="2">
                  <c:v>Nein der Antrag 
wurde abgelehnt</c:v>
                </c:pt>
              </c:strCache>
            </c:strRef>
          </c:cat>
          <c:val>
            <c:numRef>
              <c:f>Tabelle1!$B$2:$B$4</c:f>
              <c:numCache>
                <c:formatCode>0.0%</c:formatCode>
                <c:ptCount val="3"/>
                <c:pt idx="0">
                  <c:v>0.88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BF-456B-B362-E353DC8694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5594072"/>
        <c:axId val="415592112"/>
      </c:barChart>
      <c:catAx>
        <c:axId val="415594072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2112"/>
        <c:crosses val="autoZero"/>
        <c:auto val="1"/>
        <c:lblAlgn val="ctr"/>
        <c:lblOffset val="80"/>
        <c:noMultiLvlLbl val="0"/>
      </c:catAx>
      <c:valAx>
        <c:axId val="4155921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4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989400120745388E-5"/>
                  <c:y val="-1.25499304533515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D4-4529-AB34-6B65E26622D2}"/>
                </c:ext>
              </c:extLst>
            </c:dLbl>
            <c:dLbl>
              <c:idx val="1"/>
              <c:layout>
                <c:manualLayout>
                  <c:x val="3.6340259035742882E-3"/>
                  <c:y val="7.39071716070326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D4-4529-AB34-6B65E26622D2}"/>
                </c:ext>
              </c:extLst>
            </c:dLbl>
            <c:dLbl>
              <c:idx val="2"/>
              <c:layout>
                <c:manualLayout>
                  <c:x val="-7.3209459171512782E-3"/>
                  <c:y val="-3.12701243069349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D4-4529-AB34-6B65E26622D2}"/>
                </c:ext>
              </c:extLst>
            </c:dLbl>
            <c:dLbl>
              <c:idx val="3"/>
              <c:layout>
                <c:manualLayout>
                  <c:x val="-2.2402285025551532E-3"/>
                  <c:y val="1.231786193507903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D4-4529-AB34-6B65E26622D2}"/>
                </c:ext>
              </c:extLst>
            </c:dLbl>
            <c:dLbl>
              <c:idx val="4"/>
              <c:layout>
                <c:manualLayout>
                  <c:x val="1.3775030069422978E-3"/>
                  <c:y val="1.231786193450543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D4-4529-AB34-6B65E26622D2}"/>
                </c:ext>
              </c:extLst>
            </c:dLbl>
            <c:dLbl>
              <c:idx val="5"/>
              <c:layout>
                <c:manualLayout>
                  <c:x val="1.5651392218097625E-3"/>
                  <c:y val="6.25796657720614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D4-4529-AB34-6B65E26622D2}"/>
                </c:ext>
              </c:extLst>
            </c:dLbl>
            <c:dLbl>
              <c:idx val="7"/>
              <c:layout>
                <c:manualLayout>
                  <c:x val="-5.9549029361794847E-2"/>
                  <c:y val="1.41350202360808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D4-4529-AB34-6B65E26622D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Kein Bedarf</c:v>
                </c:pt>
                <c:pt idx="1">
                  <c:v>Zu kompliziert</c:v>
                </c:pt>
                <c:pt idx="2">
                  <c:v>Keine Kenntnis über die Möglichkeit der Soforthilfe</c:v>
                </c:pt>
                <c:pt idx="3">
                  <c:v>Erst zu späterem Zeitpunkt relevant</c:v>
                </c:pt>
                <c:pt idx="4">
                  <c:v>Ich bin nicht antragsberechtigt</c:v>
                </c:pt>
                <c:pt idx="5">
                  <c:v>Sonstiges</c:v>
                </c:pt>
              </c:strCache>
            </c:strRef>
          </c:cat>
          <c:val>
            <c:numRef>
              <c:f>Tabelle1!$B$2:$B$7</c:f>
              <c:numCache>
                <c:formatCode>0.0%</c:formatCode>
                <c:ptCount val="6"/>
                <c:pt idx="0">
                  <c:v>0.56000000000000005</c:v>
                </c:pt>
                <c:pt idx="1">
                  <c:v>0.05</c:v>
                </c:pt>
                <c:pt idx="2">
                  <c:v>0.02</c:v>
                </c:pt>
                <c:pt idx="3">
                  <c:v>0.09</c:v>
                </c:pt>
                <c:pt idx="4">
                  <c:v>0.21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9D4-4529-AB34-6B65E26622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5595248"/>
        <c:axId val="415595640"/>
      </c:barChart>
      <c:catAx>
        <c:axId val="415595248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5640"/>
        <c:crosses val="autoZero"/>
        <c:auto val="1"/>
        <c:lblAlgn val="ctr"/>
        <c:lblOffset val="80"/>
        <c:noMultiLvlLbl val="0"/>
      </c:catAx>
      <c:valAx>
        <c:axId val="415595640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524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0C-4A10-9A21-D1AC250E51E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0C-4A10-9A21-D1AC250E51E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0C-4A10-9A21-D1AC250E51EC}"/>
              </c:ext>
            </c:extLst>
          </c:dPt>
          <c:dLbls>
            <c:dLbl>
              <c:idx val="0"/>
              <c:layout>
                <c:manualLayout>
                  <c:x val="-0.11030737240448207"/>
                  <c:y val="0.159690223818853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0C-4A10-9A21-D1AC250E51EC}"/>
                </c:ext>
              </c:extLst>
            </c:dLbl>
            <c:dLbl>
              <c:idx val="1"/>
              <c:layout>
                <c:manualLayout>
                  <c:x val="0.10873237215811102"/>
                  <c:y val="-0.196970792977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0C-4A10-9A21-D1AC250E51EC}"/>
                </c:ext>
              </c:extLst>
            </c:dLbl>
            <c:dLbl>
              <c:idx val="2"/>
              <c:layout>
                <c:manualLayout>
                  <c:x val="9.8826288766469435E-3"/>
                  <c:y val="6.14310713257832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0C-4A10-9A21-D1AC250E51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Sonstiges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22</c:v>
                </c:pt>
                <c:pt idx="1">
                  <c:v>76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0C-4A10-9A21-D1AC250E51E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58588308333993"/>
          <c:y val="8.9070325812864296E-2"/>
          <c:w val="0.46945638802702816"/>
          <c:h val="0.695635414110771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401820022162634E-3"/>
                  <c:y val="-2.2860866496156049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2A-44C3-AAB0-699FBE2A26EC}"/>
                </c:ext>
              </c:extLst>
            </c:dLbl>
            <c:dLbl>
              <c:idx val="1"/>
              <c:layout>
                <c:manualLayout>
                  <c:x val="1.6859165479778226E-2"/>
                  <c:y val="4.506745569017436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2A-44C3-AAB0-699FBE2A26EC}"/>
                </c:ext>
              </c:extLst>
            </c:dLbl>
            <c:dLbl>
              <c:idx val="2"/>
              <c:layout>
                <c:manualLayout>
                  <c:x val="1.4246806326423809E-2"/>
                  <c:y val="5.523174629963372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2A-44C3-AAB0-699FBE2A26EC}"/>
                </c:ext>
              </c:extLst>
            </c:dLbl>
            <c:dLbl>
              <c:idx val="3"/>
              <c:layout>
                <c:manualLayout>
                  <c:x val="5.0969255345175789E-5"/>
                  <c:y val="6.697192469944674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2A-44C3-AAB0-699FBE2A26EC}"/>
                </c:ext>
              </c:extLst>
            </c:dLbl>
            <c:dLbl>
              <c:idx val="4"/>
              <c:layout>
                <c:manualLayout>
                  <c:x val="-9.4810810119336023E-3"/>
                  <c:y val="-8.50509957720623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2A-44C3-AAB0-699FBE2A26EC}"/>
                </c:ext>
              </c:extLst>
            </c:dLbl>
            <c:dLbl>
              <c:idx val="5"/>
              <c:layout>
                <c:manualLayout>
                  <c:x val="-1.2019549807556176E-2"/>
                  <c:y val="3.348596235751993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2A-44C3-AAB0-699FBE2A26EC}"/>
                </c:ext>
              </c:extLst>
            </c:dLbl>
            <c:dLbl>
              <c:idx val="6"/>
              <c:layout>
                <c:manualLayout>
                  <c:x val="6.2044574712532465E-3"/>
                  <c:y val="7.796558167255337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2A-44C3-AAB0-699FBE2A26EC}"/>
                </c:ext>
              </c:extLst>
            </c:dLbl>
            <c:dLbl>
              <c:idx val="7"/>
              <c:layout>
                <c:manualLayout>
                  <c:x val="6.46689916642281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2A-44C3-AAB0-699FBE2A26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Tabelle1!$A$2:$A$10</c:f>
              <c:strCache>
                <c:ptCount val="8"/>
                <c:pt idx="0">
                  <c:v>Online Portale</c:v>
                </c:pt>
                <c:pt idx="1">
                  <c:v>Personaldienstleister/Vermittlungsagenturen</c:v>
                </c:pt>
                <c:pt idx="2">
                  <c:v>IT-Beratungsunternehmen</c:v>
                </c:pt>
                <c:pt idx="3">
                  <c:v>ausgelagert über Third-Party Manager / Managed-Service-Provider</c:v>
                </c:pt>
                <c:pt idx="4">
                  <c:v>Eigenes Netzwerk</c:v>
                </c:pt>
                <c:pt idx="5">
                  <c:v>Empfehlungen</c:v>
                </c:pt>
                <c:pt idx="6">
                  <c:v>Folgebeauftragung</c:v>
                </c:pt>
                <c:pt idx="7">
                  <c:v>Sonstiges</c:v>
                </c:pt>
              </c:strCache>
            </c:strRef>
          </c:cat>
          <c:val>
            <c:numRef>
              <c:f>Tabelle1!$B$2:$B$10</c:f>
              <c:numCache>
                <c:formatCode>0.0%</c:formatCode>
                <c:ptCount val="9"/>
                <c:pt idx="0">
                  <c:v>0.25740000000000002</c:v>
                </c:pt>
                <c:pt idx="1">
                  <c:v>0.1981</c:v>
                </c:pt>
                <c:pt idx="2">
                  <c:v>6.0600000000000001E-2</c:v>
                </c:pt>
                <c:pt idx="3">
                  <c:v>2.4299999999999999E-2</c:v>
                </c:pt>
                <c:pt idx="4">
                  <c:v>0.26150000000000001</c:v>
                </c:pt>
                <c:pt idx="5">
                  <c:v>0.1186</c:v>
                </c:pt>
                <c:pt idx="6" formatCode="0.00%">
                  <c:v>5.9299999999999999E-2</c:v>
                </c:pt>
                <c:pt idx="7" formatCode="0.00%">
                  <c:v>2.0199999999999999E-2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2A-44C3-AAB0-699FBE2A26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7976672"/>
        <c:axId val="383151040"/>
      </c:barChart>
      <c:catAx>
        <c:axId val="417976672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151040"/>
        <c:crosses val="autoZero"/>
        <c:auto val="1"/>
        <c:lblAlgn val="ctr"/>
        <c:lblOffset val="80"/>
        <c:noMultiLvlLbl val="0"/>
      </c:catAx>
      <c:valAx>
        <c:axId val="3831510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9766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58588308333993"/>
          <c:y val="8.9070325812864296E-2"/>
          <c:w val="0.46945638802702816"/>
          <c:h val="0.695635414110771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Prozente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401820022162634E-3"/>
                  <c:y val="1.966630568799253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CD-422C-A897-2849506A21F2}"/>
                </c:ext>
              </c:extLst>
            </c:dLbl>
            <c:dLbl>
              <c:idx val="1"/>
              <c:layout>
                <c:manualLayout>
                  <c:x val="1.6859165479778226E-2"/>
                  <c:y val="4.506745569017436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CD-422C-A897-2849506A21F2}"/>
                </c:ext>
              </c:extLst>
            </c:dLbl>
            <c:dLbl>
              <c:idx val="2"/>
              <c:layout>
                <c:manualLayout>
                  <c:x val="1.6785275122046382E-2"/>
                  <c:y val="5.5231746299633728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CD-422C-A897-2849506A21F2}"/>
                </c:ext>
              </c:extLst>
            </c:dLbl>
            <c:dLbl>
              <c:idx val="3"/>
              <c:layout>
                <c:manualLayout>
                  <c:x val="-1.700774093067062E-3"/>
                  <c:y val="-8.5050995772061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CD-422C-A897-2849506A21F2}"/>
                </c:ext>
              </c:extLst>
            </c:dLbl>
            <c:dLbl>
              <c:idx val="4"/>
              <c:layout>
                <c:manualLayout>
                  <c:x val="8.3769470255541862E-4"/>
                  <c:y val="-8.50476471758266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CD-422C-A897-2849506A21F2}"/>
                </c:ext>
              </c:extLst>
            </c:dLbl>
            <c:dLbl>
              <c:idx val="5"/>
              <c:layout>
                <c:manualLayout>
                  <c:x val="-1.700774093067062E-3"/>
                  <c:y val="7.796558167255337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CD-422C-A897-2849506A21F2}"/>
                </c:ext>
              </c:extLst>
            </c:dLbl>
            <c:dLbl>
              <c:idx val="6"/>
              <c:layout>
                <c:manualLayout>
                  <c:x val="-9.6461814233654262E-3"/>
                  <c:y val="4.25305207803836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CD-422C-A897-2849506A21F2}"/>
                </c:ext>
              </c:extLst>
            </c:dLbl>
            <c:dLbl>
              <c:idx val="7"/>
              <c:layout>
                <c:manualLayout>
                  <c:x val="4.059711182214888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CD-422C-A897-2849506A21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Tabelle1!$A$2:$A$10</c:f>
              <c:strCache>
                <c:ptCount val="8"/>
                <c:pt idx="0">
                  <c:v>Online Portale</c:v>
                </c:pt>
                <c:pt idx="1">
                  <c:v>Personaldienstleister/Vermittlungsagenturen</c:v>
                </c:pt>
                <c:pt idx="2">
                  <c:v>IT-Beratungsunternehmen</c:v>
                </c:pt>
                <c:pt idx="3">
                  <c:v>ausgelagert über Third-Party Manager / Managed-Service-Provider</c:v>
                </c:pt>
                <c:pt idx="4">
                  <c:v>Eigenes Netzwerk</c:v>
                </c:pt>
                <c:pt idx="5">
                  <c:v>Empfehlungen</c:v>
                </c:pt>
                <c:pt idx="6">
                  <c:v>Folgebeauftragung</c:v>
                </c:pt>
                <c:pt idx="7">
                  <c:v>Sonstiges</c:v>
                </c:pt>
              </c:strCache>
            </c:strRef>
          </c:cat>
          <c:val>
            <c:numRef>
              <c:f>Tabelle1!$B$2:$B$10</c:f>
              <c:numCache>
                <c:formatCode>0.0%</c:formatCode>
                <c:ptCount val="9"/>
                <c:pt idx="0">
                  <c:v>0.11749999999999999</c:v>
                </c:pt>
                <c:pt idx="1">
                  <c:v>0.20530000000000001</c:v>
                </c:pt>
                <c:pt idx="2">
                  <c:v>0.1368</c:v>
                </c:pt>
                <c:pt idx="3">
                  <c:v>8.4199999999999997E-2</c:v>
                </c:pt>
                <c:pt idx="4">
                  <c:v>7.7200000000000005E-2</c:v>
                </c:pt>
                <c:pt idx="5">
                  <c:v>9.8199999999999996E-2</c:v>
                </c:pt>
                <c:pt idx="6" formatCode="0.00%">
                  <c:v>0.2596</c:v>
                </c:pt>
                <c:pt idx="7" formatCode="0.00%">
                  <c:v>2.1100000000000001E-2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CD-422C-A897-2849506A21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3747304"/>
        <c:axId val="423750048"/>
      </c:barChart>
      <c:catAx>
        <c:axId val="423747304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750048"/>
        <c:crosses val="autoZero"/>
        <c:auto val="1"/>
        <c:lblAlgn val="ctr"/>
        <c:lblOffset val="80"/>
        <c:noMultiLvlLbl val="0"/>
      </c:catAx>
      <c:valAx>
        <c:axId val="4237500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747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C32C6-9992-4C28-B19A-E801A4772C86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46B76-BD6E-423E-BC08-4B31541F69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31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6CCA-35F2-4009-AF43-FE747BC642A9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02AA7-B6B4-4458-968C-112726CE8A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61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3200400"/>
            <a:ext cx="9144000" cy="1422400"/>
          </a:xfrm>
        </p:spPr>
        <p:txBody>
          <a:bodyPr anchor="b"/>
          <a:lstStyle>
            <a:lvl1pPr algn="ctr">
              <a:defRPr lang="de-DE" sz="4800" b="1">
                <a:solidFill>
                  <a:srgbClr val="0095D8"/>
                </a:solidFill>
              </a:defRPr>
            </a:lvl1pPr>
          </a:lstStyle>
          <a:p>
            <a:pPr lvl="0" algn="ctr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658332"/>
            <a:ext cx="9144000" cy="1655762"/>
          </a:xfrm>
        </p:spPr>
        <p:txBody>
          <a:bodyPr anchor="t"/>
          <a:lstStyle>
            <a:lvl1pPr marL="0" indent="0" algn="ctr">
              <a:buNone/>
              <a:defRPr lang="de-DE" sz="2400">
                <a:solidFill>
                  <a:schemeClr val="tx1"/>
                </a:solidFill>
              </a:defRPr>
            </a:lvl1pPr>
          </a:lstStyle>
          <a:p>
            <a:pPr marL="228600" lvl="0" indent="-228600" algn="ctr"/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960F-47F9-4878-8546-3C4049391FC6}" type="datetime1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811"/>
          <a:stretch/>
        </p:blipFill>
        <p:spPr>
          <a:xfrm>
            <a:off x="7731628" y="434462"/>
            <a:ext cx="3038851" cy="1287658"/>
          </a:xfrm>
          <a:prstGeom prst="rect">
            <a:avLst/>
          </a:prstGeom>
        </p:spPr>
      </p:pic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524903"/>
            <a:ext cx="2825039" cy="1071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Logo Dritte</a:t>
            </a:r>
          </a:p>
        </p:txBody>
      </p:sp>
    </p:spTree>
    <p:extLst>
      <p:ext uri="{BB962C8B-B14F-4D97-AF65-F5344CB8AC3E}">
        <p14:creationId xmlns:p14="http://schemas.microsoft.com/office/powerpoint/2010/main" val="492377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7AF469BF-B47A-44E8-AD18-398C815EAAF7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62999025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4A0FCE12-2A46-4F43-8F90-A43C55DEC5E8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21452682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1F8FEE54-7062-41FB-8CEF-48DDC2E68B72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19234373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19798DD4-5244-45D1-9A7E-1113C926CF54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89257135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F459DE67-CF94-4973-8980-89B84126B6F5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01784309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C71495FC-6593-4A2D-9778-DCFA5D11E8BC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37577538"/>
      </p:ext>
    </p:extLst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BF66BDE7-E6DB-4B6E-A21E-CB1839688AFB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03346536"/>
      </p:ext>
    </p:extLst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3562A4DB-A0DB-4702-9D12-A61690A6B3DF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31527933"/>
      </p:ext>
    </p:extLst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E6CD5580-FF7A-4560-98E1-7801F8BDDEA8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93262880"/>
      </p:ext>
    </p:extLst>
  </p:cSld>
  <p:clrMapOvr>
    <a:masterClrMapping/>
  </p:clrMapOvr>
  <p:transition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B76F73EC-B9DF-48E3-8951-218CC785A22D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070983539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5D8"/>
              </a:buClr>
              <a:defRPr/>
            </a:lvl1pPr>
            <a:lvl2pPr>
              <a:buClr>
                <a:srgbClr val="0095D8"/>
              </a:buClr>
              <a:defRPr/>
            </a:lvl2pPr>
            <a:lvl3pPr>
              <a:buClr>
                <a:srgbClr val="0095D8"/>
              </a:buClr>
              <a:defRPr/>
            </a:lvl3pPr>
            <a:lvl4pPr>
              <a:buClr>
                <a:srgbClr val="0095D8"/>
              </a:buClr>
              <a:defRPr/>
            </a:lvl4pPr>
            <a:lvl5pPr>
              <a:buClr>
                <a:srgbClr val="0095D8"/>
              </a:buCl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30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6E25-EA6C-4749-A9CC-C08B033D4D4A}" type="datetime1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12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buFont typeface="Arial" panose="020B0604020202020204" pitchFamily="34" charset="0"/>
              <a:buChar char="•"/>
              <a:defRPr lang="de-DE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buFont typeface="Symbol" panose="05050102010706020507" pitchFamily="18" charset="2"/>
              <a:buChar char="-"/>
              <a:defRPr lang="de-DE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buFont typeface="Arial" panose="020B0604020202020204" pitchFamily="34" charset="0"/>
              <a:buChar char="•"/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buFont typeface="Arial" panose="020B0604020202020204" pitchFamily="34" charset="0"/>
              <a:buChar char="•"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buFont typeface="Arial" panose="020B0604020202020204" pitchFamily="34" charset="0"/>
              <a:buChar char="•"/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defRPr lang="de-DE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defRPr lang="de-DE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buClr>
                <a:srgbClr val="0095D8"/>
              </a:buCl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EA6-D20C-4582-B9B1-4E6D052A5F34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65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FDAF-7A9B-41BC-B320-9DBB2AAB792D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68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64C8-D8F9-4216-A299-BA687835508A}" type="datetime1">
              <a:rPr lang="de-DE" smtClean="0"/>
              <a:t>10.08.2020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51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7A6-333A-43AA-922F-6CBD31C5B24C}" type="datetime1">
              <a:rPr lang="de-DE" smtClean="0"/>
              <a:t>10.08.2020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63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F47-5426-4E8B-94C6-75B647038450}" type="datetime1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Rainer Völker - Institut für Management und Innovation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9EBBC-A786-4215-BCDB-7A6F606C93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94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3228945"/>
            <a:ext cx="184731" cy="400110"/>
          </a:xfrm>
          <a:prstGeom prst="rect">
            <a:avLst/>
          </a:prstGeom>
          <a:solidFill>
            <a:srgbClr val="006A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31538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pic>
        <p:nvPicPr>
          <p:cNvPr id="3" name="Picture 3" descr="MesseStel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5623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049982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rgbClr val="0095D8"/>
              </a:buClr>
            </a:pPr>
            <a:r>
              <a:rPr lang="de-DE" dirty="0"/>
              <a:t>Formatvorlagen des Textmasters bearbeiten</a:t>
            </a:r>
          </a:p>
          <a:p>
            <a:pPr lvl="1">
              <a:buClr>
                <a:srgbClr val="0095D8"/>
              </a:buClr>
            </a:pPr>
            <a:r>
              <a:rPr lang="de-DE" dirty="0"/>
              <a:t>Zweite Ebene</a:t>
            </a:r>
          </a:p>
          <a:p>
            <a:pPr lvl="2">
              <a:buClr>
                <a:srgbClr val="0095D8"/>
              </a:buClr>
            </a:pPr>
            <a:r>
              <a:rPr lang="de-DE" dirty="0"/>
              <a:t>Dritte Ebene</a:t>
            </a:r>
          </a:p>
          <a:p>
            <a:pPr lvl="3">
              <a:buClr>
                <a:srgbClr val="0095D8"/>
              </a:buClr>
            </a:pPr>
            <a:r>
              <a:rPr lang="de-DE" dirty="0"/>
              <a:t>Vierte Ebene</a:t>
            </a:r>
          </a:p>
          <a:p>
            <a:pPr lvl="4">
              <a:buClr>
                <a:srgbClr val="0095D8"/>
              </a:buClr>
            </a:pPr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0727B"/>
                </a:solidFill>
              </a:defRPr>
            </a:lvl1pPr>
          </a:lstStyle>
          <a:p>
            <a:fld id="{2A6F084E-CA7C-454A-924C-716F8FFE40B0}" type="datetime1">
              <a:rPr lang="de-DE" smtClean="0"/>
              <a:t>10.08.2020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8560" y="6356350"/>
            <a:ext cx="4781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0727B"/>
                </a:solidFill>
              </a:defRPr>
            </a:lvl1pPr>
          </a:lstStyle>
          <a:p>
            <a:r>
              <a:rPr lang="de-DE"/>
              <a:t>Prof. Dr. Rainer Völker - Institut für Management und Innovation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0727B"/>
                </a:solidFill>
              </a:defRPr>
            </a:lvl1pPr>
          </a:lstStyle>
          <a:p>
            <a:fld id="{F7CA4455-6D52-48C2-8B9F-9202C8D16D3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12011766" y="-12701"/>
            <a:ext cx="188118" cy="6870701"/>
          </a:xfrm>
          <a:prstGeom prst="rect">
            <a:avLst/>
          </a:prstGeom>
          <a:gradFill rotWithShape="1">
            <a:gsLst>
              <a:gs pos="0">
                <a:srgbClr val="0095D8"/>
              </a:gs>
              <a:gs pos="100000">
                <a:srgbClr val="60727B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auto">
          <a:xfrm>
            <a:off x="0" y="-9570"/>
            <a:ext cx="188117" cy="6867570"/>
          </a:xfrm>
          <a:prstGeom prst="rect">
            <a:avLst/>
          </a:prstGeom>
          <a:gradFill rotWithShape="1">
            <a:gsLst>
              <a:gs pos="0">
                <a:srgbClr val="0095D8"/>
              </a:gs>
              <a:gs pos="100000">
                <a:srgbClr val="60727B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19499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  <p:sldLayoutId id="2147483654" r:id="rId6"/>
    <p:sldLayoutId id="2147483655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000" b="1" kern="1200">
          <a:solidFill>
            <a:srgbClr val="0095D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e-DE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lang="de-DE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43645"/>
            <a:ext cx="184731" cy="400110"/>
          </a:xfrm>
          <a:prstGeom prst="rect">
            <a:avLst/>
          </a:prstGeom>
          <a:solidFill>
            <a:srgbClr val="006A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7145"/>
            <a:ext cx="12192000" cy="400110"/>
          </a:xfrm>
          <a:prstGeom prst="rect">
            <a:avLst/>
          </a:prstGeom>
          <a:solidFill>
            <a:srgbClr val="006AB3"/>
          </a:solidFill>
          <a:ln>
            <a:noFill/>
          </a:ln>
          <a:effectLst>
            <a:outerShdw dist="38100" dir="54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D67B3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98067" y="6629401"/>
            <a:ext cx="5998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>
                <a:solidFill>
                  <a:srgbClr val="FFFFFF"/>
                </a:solidFill>
              </a:rPr>
              <a:t>- </a:t>
            </a:r>
            <a:fld id="{DFA92DDF-8EB4-4DD0-BA7E-2CE3F9D9D348}" type="slidenum">
              <a:rPr lang="de-DE" alt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r>
              <a:rPr lang="de-DE" altLang="de-DE">
                <a:solidFill>
                  <a:srgbClr val="FFFFFF"/>
                </a:solidFill>
              </a:rPr>
              <a:t> -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914400"/>
            <a:ext cx="12213167" cy="0"/>
          </a:xfrm>
          <a:prstGeom prst="line">
            <a:avLst/>
          </a:prstGeom>
          <a:noFill/>
          <a:ln w="19050">
            <a:solidFill>
              <a:srgbClr val="3A60A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2551" y="6613526"/>
            <a:ext cx="14702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000">
                <a:solidFill>
                  <a:srgbClr val="FFFFFF"/>
                </a:solidFill>
                <a:latin typeface="Arial" charset="0"/>
              </a:rPr>
              <a:t>Prof. Dr. Rainer Völker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1285762" y="6629401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000">
                <a:solidFill>
                  <a:srgbClr val="FFFFFF"/>
                </a:solidFill>
                <a:latin typeface="Arial" charset="0"/>
              </a:rPr>
              <a:t>24.03.2006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86267" y="257939"/>
            <a:ext cx="184731" cy="400110"/>
          </a:xfrm>
          <a:prstGeom prst="rect">
            <a:avLst/>
          </a:prstGeom>
          <a:solidFill>
            <a:srgbClr val="90BAE2"/>
          </a:solidFill>
          <a:ln w="38100" cmpd="dbl">
            <a:solidFill>
              <a:srgbClr val="006AB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 userDrawn="1"/>
        </p:nvGraphicFramePr>
        <p:xfrm>
          <a:off x="10966451" y="0"/>
          <a:ext cx="122554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Bitmap" r:id="rId14" imgW="1838095" imgH="1828571" progId="Paint.Picture">
                  <p:embed/>
                </p:oleObj>
              </mc:Choice>
              <mc:Fallback>
                <p:oleObj name="Bitmap" r:id="rId14" imgW="1838095" imgH="18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6451" y="0"/>
                        <a:ext cx="1225549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CCCE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31538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13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Auswirkungen von COVID-19 auf selbständige Wissensarbeiter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8" t="48" b="48"/>
          <a:stretch/>
        </p:blipFill>
        <p:spPr>
          <a:xfrm>
            <a:off x="1400014" y="282411"/>
            <a:ext cx="2437582" cy="1810004"/>
          </a:xfrm>
        </p:spPr>
      </p:pic>
    </p:spTree>
    <p:extLst>
      <p:ext uri="{BB962C8B-B14F-4D97-AF65-F5344CB8AC3E}">
        <p14:creationId xmlns:p14="http://schemas.microsoft.com/office/powerpoint/2010/main" val="422749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Informationen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Insgesamt haben 1464 Freelancer an der Befragung teilgenommen</a:t>
            </a:r>
          </a:p>
          <a:p>
            <a:r>
              <a:rPr lang="de-DE" dirty="0"/>
              <a:t>85% der Befragten haben mehr als 5 Jahre Erfahrung als selbständiger Erbringer wissensintensiver Dienstleistungen</a:t>
            </a:r>
          </a:p>
          <a:p>
            <a:r>
              <a:rPr lang="de-DE" dirty="0"/>
              <a:t>Die angegebenen Tagessätze zeigen, dass die Zielgruppe der „Experten“ weitestgehend erreicht wurde (67% der Befragten liegen über 700€ Tagessatz; 30% zwischen 400 und 700€ Tagessatz)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3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von COVID-19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3</a:t>
            </a:fld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750933" y="16906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Wie hat sich Ihre Auftragslage aktuell durch die Corona-Krise geändert? (bei Mehrfachnennung; n=1693)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561392374"/>
              </p:ext>
            </p:extLst>
          </p:nvPr>
        </p:nvGraphicFramePr>
        <p:xfrm>
          <a:off x="1549784" y="2652495"/>
          <a:ext cx="9092431" cy="3388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80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von COVID-19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100513" y="15188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Haben Sie einen Antrag auf Soforthilfe von Bund oder Ländern gestellt? (n=1458)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706455278"/>
              </p:ext>
            </p:extLst>
          </p:nvPr>
        </p:nvGraphicFramePr>
        <p:xfrm>
          <a:off x="981075" y="2566570"/>
          <a:ext cx="6962775" cy="3388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111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von COVID-19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14980" y="2178659"/>
            <a:ext cx="6117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Haben Sie bereits Gelder aus der Soforthilfe erhalten? (n=288)</a:t>
            </a:r>
          </a:p>
        </p:txBody>
      </p:sp>
      <p:sp>
        <p:nvSpPr>
          <p:cNvPr id="9" name="Rechteck 8"/>
          <p:cNvSpPr/>
          <p:nvPr/>
        </p:nvSpPr>
        <p:spPr>
          <a:xfrm>
            <a:off x="6315670" y="20040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Gibt es Gründe, weshalb Sie bisher keinen Antrag auf Soforthilfe gestellt haben? (bei Mehrfachnennung; n=1282)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680626228"/>
              </p:ext>
            </p:extLst>
          </p:nvPr>
        </p:nvGraphicFramePr>
        <p:xfrm>
          <a:off x="388135" y="2681049"/>
          <a:ext cx="5003016" cy="298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941942428"/>
              </p:ext>
            </p:extLst>
          </p:nvPr>
        </p:nvGraphicFramePr>
        <p:xfrm>
          <a:off x="6134100" y="2861179"/>
          <a:ext cx="5876925" cy="332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87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von COVID-19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6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929729" y="15179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Haben sich Ihre </a:t>
            </a:r>
            <a:r>
              <a:rPr lang="de-DE" b="1" dirty="0" err="1"/>
              <a:t>Akquisewege</a:t>
            </a:r>
            <a:r>
              <a:rPr lang="de-DE" b="1" dirty="0"/>
              <a:t> in den letzten Wochen verändert? (n=1463)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876809971"/>
              </p:ext>
            </p:extLst>
          </p:nvPr>
        </p:nvGraphicFramePr>
        <p:xfrm>
          <a:off x="3727450" y="2026419"/>
          <a:ext cx="5073650" cy="454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65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von COVID-19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FA3-AD87-415C-91A3-97B7CD17D641}" type="datetime1">
              <a:rPr lang="de-DE" smtClean="0"/>
              <a:t>10.08.2020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455-6D52-48C2-8B9F-9202C8D16D37}" type="slidenum">
              <a:rPr lang="de-DE" smtClean="0"/>
              <a:t>7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723197" y="1733332"/>
            <a:ext cx="4524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Welche </a:t>
            </a:r>
            <a:r>
              <a:rPr lang="de-DE" b="1" dirty="0" err="1"/>
              <a:t>Akquisewege</a:t>
            </a:r>
            <a:r>
              <a:rPr lang="de-DE" b="1" dirty="0"/>
              <a:t> sind  mehr geworden? (bei Mehrfachnennung; n=742)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148909800"/>
              </p:ext>
            </p:extLst>
          </p:nvPr>
        </p:nvGraphicFramePr>
        <p:xfrm>
          <a:off x="388135" y="2681049"/>
          <a:ext cx="5003016" cy="298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hteck 11"/>
          <p:cNvSpPr/>
          <p:nvPr/>
        </p:nvSpPr>
        <p:spPr>
          <a:xfrm>
            <a:off x="6348176" y="1733332"/>
            <a:ext cx="4524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Welche </a:t>
            </a:r>
            <a:r>
              <a:rPr lang="de-DE" b="1" dirty="0" err="1"/>
              <a:t>Akquisewege</a:t>
            </a:r>
            <a:r>
              <a:rPr lang="de-DE" b="1" dirty="0"/>
              <a:t> sind  weniger geworden? (bei Mehrfachnennung; n=570)</a:t>
            </a: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516007649"/>
              </p:ext>
            </p:extLst>
          </p:nvPr>
        </p:nvGraphicFramePr>
        <p:xfrm>
          <a:off x="6013114" y="2681049"/>
          <a:ext cx="5003016" cy="298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äsentation 11.03.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90BAE2"/>
      </a:accent1>
      <a:accent2>
        <a:srgbClr val="006AB3"/>
      </a:accent2>
      <a:accent3>
        <a:srgbClr val="FFFFFF"/>
      </a:accent3>
      <a:accent4>
        <a:srgbClr val="000000"/>
      </a:accent4>
      <a:accent5>
        <a:srgbClr val="C6D9EE"/>
      </a:accent5>
      <a:accent6>
        <a:srgbClr val="005FA2"/>
      </a:accent6>
      <a:hlink>
        <a:srgbClr val="CBD7ED"/>
      </a:hlink>
      <a:folHlink>
        <a:srgbClr val="3D67B3"/>
      </a:folHlink>
    </a:clrScheme>
    <a:fontScheme name="Präsentation 11.03.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äsentation 11.03.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11.03.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11.03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11.03.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11.03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11.03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11.03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11.03. 8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7F9DD3"/>
        </a:accent1>
        <a:accent2>
          <a:srgbClr val="31538F"/>
        </a:accent2>
        <a:accent3>
          <a:srgbClr val="FFFFFF"/>
        </a:accent3>
        <a:accent4>
          <a:srgbClr val="000000"/>
        </a:accent4>
        <a:accent5>
          <a:srgbClr val="C0CCE6"/>
        </a:accent5>
        <a:accent6>
          <a:srgbClr val="2B4A81"/>
        </a:accent6>
        <a:hlink>
          <a:srgbClr val="CBD7ED"/>
        </a:hlink>
        <a:folHlink>
          <a:srgbClr val="3D67B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Breitbild</PresentationFormat>
  <Paragraphs>64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</vt:lpstr>
      <vt:lpstr>Präsentation 11.03.</vt:lpstr>
      <vt:lpstr>Bitmap</vt:lpstr>
      <vt:lpstr>Auswirkungen von COVID-19 auf selbständige Wissensarbeiter </vt:lpstr>
      <vt:lpstr>Allgemeine Informationen</vt:lpstr>
      <vt:lpstr>Auswirkungen von COVID-19</vt:lpstr>
      <vt:lpstr>Auswirkungen von COVID-19</vt:lpstr>
      <vt:lpstr>Auswirkungen von COVID-19</vt:lpstr>
      <vt:lpstr>Auswirkungen von COVID-19</vt:lpstr>
      <vt:lpstr>Auswirkungen von COVID-19</vt:lpstr>
    </vt:vector>
  </TitlesOfParts>
  <Company>Hochschule Ludwigshafen am Rhein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Sellinger</dc:creator>
  <cp:lastModifiedBy>Sacknieß, Björn</cp:lastModifiedBy>
  <cp:revision>47</cp:revision>
  <cp:lastPrinted>2019-02-05T13:16:04Z</cp:lastPrinted>
  <dcterms:created xsi:type="dcterms:W3CDTF">2017-04-26T09:50:35Z</dcterms:created>
  <dcterms:modified xsi:type="dcterms:W3CDTF">2020-08-10T15:54:16Z</dcterms:modified>
</cp:coreProperties>
</file>